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6"/>
  </p:notesMasterIdLst>
  <p:sldIdLst>
    <p:sldId id="256" r:id="rId2"/>
    <p:sldId id="260" r:id="rId3"/>
    <p:sldId id="263" r:id="rId4"/>
    <p:sldId id="264" r:id="rId5"/>
    <p:sldId id="266" r:id="rId6"/>
    <p:sldId id="269" r:id="rId7"/>
    <p:sldId id="258" r:id="rId8"/>
    <p:sldId id="267" r:id="rId9"/>
    <p:sldId id="261" r:id="rId10"/>
    <p:sldId id="257" r:id="rId11"/>
    <p:sldId id="268" r:id="rId12"/>
    <p:sldId id="262" r:id="rId13"/>
    <p:sldId id="259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8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14049A-64A7-4F17-823F-708813A80F69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33130-2C48-4DA6-98F5-C8E2075BF0C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80747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714126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07546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6949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04960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334738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44599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88165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6320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73657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4306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2932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F7593C1-477B-4612-A8DE-F92E798F356E}" type="datetimeFigureOut">
              <a:rPr lang="pl-PL" smtClean="0"/>
              <a:t>2019-05-24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31636CF-E8D5-434A-A4DB-7B1EFD2EA6CA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64241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citeseerx.ist.psu.edu/viewdoc/download?doi=10.1.1.104.9171&amp;rep=rep1&amp;type=pdf&amp;fbclid=IwAR3hO54Nn3j5ozTMBCNMJwKL6jv-YN_u3cTAdbmy4qsJ0XRsLqJB0OV7gz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zabezpieczenia.com.pl/biometria/biometria-charakterystyka-danych-cz%C5%82owieka-cz-3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B02232-0C81-415D-8121-D827B9171F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8522" y="1480930"/>
            <a:ext cx="6651687" cy="3254321"/>
          </a:xfrm>
        </p:spPr>
        <p:txBody>
          <a:bodyPr>
            <a:normAutofit/>
          </a:bodyPr>
          <a:lstStyle/>
          <a:p>
            <a:br>
              <a:rPr lang="pl-PL" sz="4600" b="1" dirty="0"/>
            </a:br>
            <a:r>
              <a:rPr lang="pl-PL" sz="4600" b="1" i="1" dirty="0"/>
              <a:t>Rozpoznawanie chodu </a:t>
            </a:r>
            <a:br>
              <a:rPr lang="pl-PL" sz="4600" b="1" dirty="0"/>
            </a:br>
            <a:r>
              <a:rPr lang="pl-PL" sz="4600" b="1" dirty="0"/>
              <a:t>(</a:t>
            </a:r>
            <a:r>
              <a:rPr lang="pl-PL" sz="4600" b="1" dirty="0" err="1"/>
              <a:t>Gait</a:t>
            </a:r>
            <a:r>
              <a:rPr lang="pl-PL" sz="4600" b="1" dirty="0"/>
              <a:t> </a:t>
            </a:r>
            <a:r>
              <a:rPr lang="pl-PL" sz="4600" b="1" dirty="0" err="1"/>
              <a:t>recognition</a:t>
            </a:r>
            <a:r>
              <a:rPr lang="pl-PL" sz="4600" b="1" dirty="0"/>
              <a:t>)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C3FEA8D-F408-4758-994D-E0DE91D51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8524" y="4804850"/>
            <a:ext cx="5284876" cy="1086237"/>
          </a:xfrm>
        </p:spPr>
        <p:txBody>
          <a:bodyPr>
            <a:normAutofit/>
          </a:bodyPr>
          <a:lstStyle/>
          <a:p>
            <a:pPr algn="l">
              <a:lnSpc>
                <a:spcPct val="102000"/>
              </a:lnSpc>
              <a:spcAft>
                <a:spcPts val="600"/>
              </a:spcAft>
            </a:pPr>
            <a:endParaRPr lang="pl-PL" sz="2000"/>
          </a:p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pl-PL" sz="2000"/>
              <a:t> </a:t>
            </a:r>
            <a:r>
              <a:rPr lang="pl-PL" sz="2000" i="1"/>
              <a:t>Magdalena Kalisz, Adam Bajguz, Paweł Halicki</a:t>
            </a:r>
            <a:endParaRPr lang="pl-PL" sz="20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95F1CD3-EDC8-4C58-80A3-7F640C7391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05675" y="1338739"/>
            <a:ext cx="3415614" cy="341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115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07D3523-F7E7-4235-9B93-8FBB3BDDE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Zastosowanie chodu jako cechy biometrycznej</a:t>
            </a:r>
          </a:p>
        </p:txBody>
      </p:sp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121A0851-7D5A-4400-9983-14A1E03D38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1776" y="2286000"/>
            <a:ext cx="8360848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693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6EB7BB5-5F5A-405B-9BBD-4D39FFC5E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Podział systemów rozpoznawania chodu</a:t>
            </a:r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21196CF7-216D-4FEB-98EC-D916CA513A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14765" y="2504994"/>
            <a:ext cx="3314870" cy="314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968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07D3523-F7E7-4235-9B93-8FBB3BDDE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Zastosowanie chodu jako cechy biometrycznej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E16CA020-7E37-422E-A685-6605E02FD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1" dirty="0"/>
              <a:t>Traseologia należy do technik śledczych, zajmujących się analizą i identyfi­kowaniem śladów człowieka, pojazdu lub zwierzęcia w związku z wystąpieniem przestępstwa, których pojawienie się uwarunkowane jest pewnym ruchem.</a:t>
            </a:r>
            <a:r>
              <a:rPr lang="pl-PL" dirty="0"/>
              <a:t> 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97CA0200-0D6E-45D6-9847-EB404C96EAE7}"/>
              </a:ext>
            </a:extLst>
          </p:cNvPr>
          <p:cNvSpPr/>
          <p:nvPr/>
        </p:nvSpPr>
        <p:spPr>
          <a:xfrm>
            <a:off x="977153" y="3244840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l-PL" b="1" dirty="0">
                <a:solidFill>
                  <a:srgbClr val="000000"/>
                </a:solidFill>
                <a:latin typeface="Times New Roman" panose="02020603050405020304" pitchFamily="18" charset="0"/>
              </a:rPr>
              <a:t>Ślady pozostawione przez sprawcę na miejscu zdarzenia wykazują jego </a:t>
            </a:r>
            <a:r>
              <a:rPr lang="pl-PL" b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ich­nogram</a:t>
            </a:r>
            <a:r>
              <a:rPr lang="pl-PL" b="1" dirty="0">
                <a:solidFill>
                  <a:srgbClr val="000000"/>
                </a:solidFill>
                <a:latin typeface="Times New Roman" panose="02020603050405020304" pitchFamily="18" charset="0"/>
              </a:rPr>
              <a:t>, czyli tzw. „ścieżkę chodu”.</a:t>
            </a:r>
            <a:r>
              <a:rPr lang="pl-PL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pl-PL" b="1" dirty="0">
                <a:solidFill>
                  <a:srgbClr val="000000"/>
                </a:solidFill>
                <a:latin typeface="Times New Roman" panose="02020603050405020304" pitchFamily="18" charset="0"/>
              </a:rPr>
              <a:t>W czasach obecnych, dla rozpoznania sprawcy stosuje się badania ustalające: kierunek i linię chodu, kąt oraz linię stopy, kąt kroku, długość i szerokość kroku, jak również długość i szerokość poszczególnego śladu (pozwala to na identyfikację grupową)</a:t>
            </a:r>
            <a:r>
              <a:rPr lang="pl-PL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  <a:endParaRPr lang="pl-PL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778EF20C-3207-49BB-95BE-F5CE1D0D6A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876" y="2093259"/>
            <a:ext cx="4130238" cy="454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731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DB5767B-24AA-4D02-B10E-1DFAFE795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Fazy chodu</a:t>
            </a:r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10ABEACE-C643-466A-A76B-C684B3A9D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-114300"/>
            <a:ext cx="6050151" cy="3581400"/>
          </a:xfrm>
          <a:prstGeom prst="rect">
            <a:avLst/>
          </a:prstGeom>
        </p:spPr>
      </p:pic>
      <p:pic>
        <p:nvPicPr>
          <p:cNvPr id="3074" name="Picture 2" descr="plot_22_clear">
            <a:extLst>
              <a:ext uri="{FF2B5EF4-FFF2-40B4-BE49-F238E27FC236}">
                <a16:creationId xmlns:a16="http://schemas.microsoft.com/office/drawing/2014/main" id="{7C07DC8D-FDE0-49D5-9B4E-BD4BA3AB3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637" y="2319337"/>
            <a:ext cx="9001125" cy="389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2461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F3E106-DE05-43F8-846A-B9F36475E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Identyfikacja ludzi za pomocą akcelerometru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2380A3E-DEA5-4160-8B88-B51E54025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2"/>
              </a:rPr>
              <a:t>http://citeseerx.ist.psu.edu/viewdoc/download?doi=10.1.1.104.9171&amp;rep=rep1&amp;type=pdf&amp;fbclid=IwAR3hO54Nn3j5ozTMBCNMJwKL6jv-YN_u3cTAdbmy4qsJ0XRsLqJB0OV7gzo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83585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96C813-68E8-4F1C-8CC8-0A54E7A5F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Początki analizy chodu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FB35BDD-384F-4CFA-96D5-A9F2EDE29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Arystoteles (384–322 </a:t>
            </a:r>
            <a:r>
              <a:rPr lang="pl-PL" dirty="0" err="1"/>
              <a:t>pne</a:t>
            </a:r>
            <a:r>
              <a:rPr lang="pl-PL" dirty="0"/>
              <a:t>) stworzył pierwszy znany zapis odniesienie do analizy chodzenia: „Gdyby człowiek miał chodzić po ziemi przy ścianie trzcina zanurzona w tuszu przymocowana do jego głowy linią wytyczoną przez trzcina nie byłaby prosta, ale zygzakowata, ponieważ schodzi niżej kiedy pochyla się i podnosi, gdy stoi wyprostowany i podnosi się samego siebie.”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24822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96C813-68E8-4F1C-8CC8-0A54E7A5F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Chód jako biometria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FB35BDD-384F-4CFA-96D5-A9F2EDE29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Pierwsze naukowe badania nad chodem człowieka prowadził pod koniec XIX wieku </a:t>
            </a:r>
            <a:r>
              <a:rPr lang="pl-PL" dirty="0" err="1"/>
              <a:t>Étienne-Jules</a:t>
            </a:r>
            <a:r>
              <a:rPr lang="pl-PL" dirty="0"/>
              <a:t> </a:t>
            </a:r>
            <a:r>
              <a:rPr lang="pl-PL" dirty="0" err="1"/>
              <a:t>Marey</a:t>
            </a:r>
            <a:r>
              <a:rPr lang="pl-PL" dirty="0"/>
              <a:t>. Jako pierwszy wykonał on diagram chodu człowieka Przez kolejne stulecie chodem zajmowało się wielu naukowców – mimo to model matematyczny chodu powstał dopiero w latach 90. Ubiegłego wieku. Dopiero wtedy też, na podstawie tego modelu, udało się stworzyć robota, który samodzielnie poruszał się na dwóch kończynach.</a:t>
            </a:r>
            <a:br>
              <a:rPr lang="pl-PL" dirty="0"/>
            </a:br>
            <a:br>
              <a:rPr lang="pl-PL" dirty="0"/>
            </a:br>
            <a:r>
              <a:rPr lang="pl-PL" dirty="0"/>
              <a:t>Chód człowieka może być także przedmiotem analizy biometrycznej – bada się zmienność parametrów chodu w populacji ludzkiej. Podstawowe cechy chodu to tak zwane parametry czasowo-przestrzenne. Należy do nich prędkość chodu, długość kroku oraz częstotliwość stawiania kroków. Można je mierzyć za pomocą prostych urządzeń, takich jak stoper, fotokomórka czy taśma miernicza.</a:t>
            </a:r>
          </a:p>
        </p:txBody>
      </p:sp>
    </p:spTree>
    <p:extLst>
      <p:ext uri="{BB962C8B-B14F-4D97-AF65-F5344CB8AC3E}">
        <p14:creationId xmlns:p14="http://schemas.microsoft.com/office/powerpoint/2010/main" val="2360785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96C813-68E8-4F1C-8CC8-0A54E7A5F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Chód jako biometria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FB35BDD-384F-4CFA-96D5-A9F2EDE29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Podział biometrii:</a:t>
            </a:r>
          </a:p>
          <a:p>
            <a:r>
              <a:rPr lang="pl-PL" dirty="0"/>
              <a:t>Fizjologiczna - struktura tkanek</a:t>
            </a:r>
          </a:p>
          <a:p>
            <a:r>
              <a:rPr lang="pl-PL" dirty="0"/>
              <a:t>Behawioralna - wyuczony sposób wykonywania różnorakich czynności</a:t>
            </a:r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Chód należy do biometrii behawioralnej, opiera się na sposobie chodzenia osoby</a:t>
            </a:r>
          </a:p>
        </p:txBody>
      </p:sp>
    </p:spTree>
    <p:extLst>
      <p:ext uri="{BB962C8B-B14F-4D97-AF65-F5344CB8AC3E}">
        <p14:creationId xmlns:p14="http://schemas.microsoft.com/office/powerpoint/2010/main" val="406293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416DD7D-6EB1-4739-A910-CB457A2D2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Wady i zalety chodu jako cechy biometrycznej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8C80A4-506A-4EF4-BDC5-7D2B7E1CE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/>
              <a:t>Zalety biometrii </a:t>
            </a:r>
            <a:r>
              <a:rPr lang="pl-PL" dirty="0" err="1"/>
              <a:t>chodu:Potrafi</a:t>
            </a:r>
            <a:r>
              <a:rPr lang="pl-PL" dirty="0"/>
              <a:t> rozpoznać osobę na odległość, gdzie inne dane biometryczne są zasłonięte.</a:t>
            </a:r>
          </a:p>
          <a:p>
            <a:r>
              <a:rPr lang="pl-PL" dirty="0"/>
              <a:t>Skuteczne tam, gdzie dostępne są tylko zdjęcia o niskiej rozdzielczości, jak w przypadku kamer CCTV</a:t>
            </a:r>
          </a:p>
          <a:p>
            <a:r>
              <a:rPr lang="pl-PL" dirty="0"/>
              <a:t>Nieinwazyjne dane biometryczne</a:t>
            </a:r>
          </a:p>
          <a:p>
            <a:r>
              <a:rPr lang="pl-PL" dirty="0"/>
              <a:t>Wady biometrii chodu:</a:t>
            </a:r>
          </a:p>
          <a:p>
            <a:r>
              <a:rPr lang="pl-PL" dirty="0"/>
              <a:t>Nie zadziała, jeśli osoba nosząca strój, taki jak płaszcz lub obuwie, takie jak japonki, wpływa na styl chodzenia osób.</a:t>
            </a:r>
          </a:p>
          <a:p>
            <a:r>
              <a:rPr lang="pl-PL" dirty="0"/>
              <a:t>Czasami chodzenie po powierzchni, zjazd, podjazd itp. Może również powodować problem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42100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416DD7D-6EB1-4739-A910-CB457A2D2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Wady i zalety chodu jako cechy biometrycznej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8C80A4-506A-4EF4-BDC5-7D2B7E1CE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Biometria chodu Polega na identyfikowaniu osobnika na podstawie sposobu  poruszania się • zalety: • możliwość identyfikacji na odległość • osobnik nie musi wiedzieć o tym, że jest identyfikowany, co  zmniejsza prawdopodobieństwo zmian zachowania wymuszonych  pomiarem • trudno zamaskować maniery poruszania się (w porównaniu np. z  pokazywaniem twarzy) • trudno naśladować czyjś chód • wady • chód nie identyfikuje człowieka tak jednoznacznie jak np. odcisk  palca</a:t>
            </a:r>
          </a:p>
          <a:p>
            <a:endParaRPr lang="pl-PL" dirty="0"/>
          </a:p>
          <a:p>
            <a:r>
              <a:rPr lang="pl-PL" dirty="0">
                <a:hlinkClick r:id="rId2"/>
              </a:rPr>
              <a:t>https://www.zabezpieczenia.com.pl/biometria/biometria-charakterystyka-danych-cz%C5%82owieka-cz-3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44627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1287DE5-717E-4AE7-8D17-10A449C69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Fazy chodu</a:t>
            </a:r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DAF2B747-22DA-4084-8C1B-340340CEE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4259" y="0"/>
            <a:ext cx="5640627" cy="2843777"/>
          </a:xfrm>
          <a:prstGeom prst="rect">
            <a:avLst/>
          </a:prstGeom>
        </p:spPr>
      </p:pic>
      <p:pic>
        <p:nvPicPr>
          <p:cNvPr id="4098" name="Picture 2" descr="Znalezione obrazy dla zapytania four phases of human gait">
            <a:extLst>
              <a:ext uri="{FF2B5EF4-FFF2-40B4-BE49-F238E27FC236}">
                <a16:creationId xmlns:a16="http://schemas.microsoft.com/office/drawing/2014/main" id="{3CFB1664-18C0-4F88-B950-376DC67F9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789" y="2976283"/>
            <a:ext cx="5903260" cy="371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Znalezione obrazy dla zapytania four phases of human gait">
            <a:extLst>
              <a:ext uri="{FF2B5EF4-FFF2-40B4-BE49-F238E27FC236}">
                <a16:creationId xmlns:a16="http://schemas.microsoft.com/office/drawing/2014/main" id="{F9B234C9-9E07-4868-8FE9-85B42FC798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7622" y="3318899"/>
            <a:ext cx="2266950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123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5E05E96-F86F-4DBD-BEA5-C1282B42C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Fazy chodu</a:t>
            </a:r>
          </a:p>
        </p:txBody>
      </p:sp>
      <p:pic>
        <p:nvPicPr>
          <p:cNvPr id="4" name="pnas.1611699114.sm01">
            <a:hlinkClick r:id="" action="ppaction://media"/>
            <a:extLst>
              <a:ext uri="{FF2B5EF4-FFF2-40B4-BE49-F238E27FC236}">
                <a16:creationId xmlns:a16="http://schemas.microsoft.com/office/drawing/2014/main" id="{AD4F9ACA-9252-42CD-B846-FA819BA04C7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67050" y="2286000"/>
            <a:ext cx="6210300" cy="3581400"/>
          </a:xfrm>
        </p:spPr>
      </p:pic>
      <p:pic>
        <p:nvPicPr>
          <p:cNvPr id="7170" name="Picture 2" descr="Fig. 1.">
            <a:extLst>
              <a:ext uri="{FF2B5EF4-FFF2-40B4-BE49-F238E27FC236}">
                <a16:creationId xmlns:a16="http://schemas.microsoft.com/office/drawing/2014/main" id="{B7B6EBD3-5844-4E4B-A298-FC48C99151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753" y="2247864"/>
            <a:ext cx="400050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96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6D6674D-02BE-467C-ABB4-C7D6EE620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Zastosowanie chodu jako cechy biometrycznej</a:t>
            </a:r>
          </a:p>
        </p:txBody>
      </p:sp>
      <p:pic>
        <p:nvPicPr>
          <p:cNvPr id="2050" name="Picture 2" descr="fig2_flow">
            <a:extLst>
              <a:ext uri="{FF2B5EF4-FFF2-40B4-BE49-F238E27FC236}">
                <a16:creationId xmlns:a16="http://schemas.microsoft.com/office/drawing/2014/main" id="{6635DD8C-31B7-418F-B62A-1E96C99E689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54500" y="2286000"/>
            <a:ext cx="3835399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534AEB15-BEAB-40CC-99C9-48970B2FE903}"/>
              </a:ext>
            </a:extLst>
          </p:cNvPr>
          <p:cNvSpPr txBox="1"/>
          <p:nvPr/>
        </p:nvSpPr>
        <p:spPr>
          <a:xfrm>
            <a:off x="1555376" y="2855259"/>
            <a:ext cx="4137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Wewnętrzna nawigacja inercyjna</a:t>
            </a:r>
          </a:p>
        </p:txBody>
      </p:sp>
    </p:spTree>
    <p:extLst>
      <p:ext uri="{BB962C8B-B14F-4D97-AF65-F5344CB8AC3E}">
        <p14:creationId xmlns:p14="http://schemas.microsoft.com/office/powerpoint/2010/main" val="670206966"/>
      </p:ext>
    </p:extLst>
  </p:cSld>
  <p:clrMapOvr>
    <a:masterClrMapping/>
  </p:clrMapOvr>
</p:sld>
</file>

<file path=ppt/theme/theme1.xml><?xml version="1.0" encoding="utf-8"?>
<a:theme xmlns:a="http://schemas.openxmlformats.org/drawingml/2006/main" name="Przycinanie">
  <a:themeElements>
    <a:clrScheme name="Przycinani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Przycinani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rzycinani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</Words>
  <Application>Microsoft Office PowerPoint</Application>
  <PresentationFormat>Panoramiczny</PresentationFormat>
  <Paragraphs>37</Paragraphs>
  <Slides>14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9" baseType="lpstr">
      <vt:lpstr>Arial</vt:lpstr>
      <vt:lpstr>Calibri</vt:lpstr>
      <vt:lpstr>Franklin Gothic Book</vt:lpstr>
      <vt:lpstr>Times New Roman</vt:lpstr>
      <vt:lpstr>Przycinanie</vt:lpstr>
      <vt:lpstr> Rozpoznawanie chodu  (Gait recognition)</vt:lpstr>
      <vt:lpstr>Początki analizy chodu</vt:lpstr>
      <vt:lpstr>Chód jako biometria</vt:lpstr>
      <vt:lpstr>Chód jako biometria</vt:lpstr>
      <vt:lpstr>Wady i zalety chodu jako cechy biometrycznej</vt:lpstr>
      <vt:lpstr>Wady i zalety chodu jako cechy biometrycznej</vt:lpstr>
      <vt:lpstr>Fazy chodu</vt:lpstr>
      <vt:lpstr>Fazy chodu</vt:lpstr>
      <vt:lpstr>Zastosowanie chodu jako cechy biometrycznej</vt:lpstr>
      <vt:lpstr>Zastosowanie chodu jako cechy biometrycznej</vt:lpstr>
      <vt:lpstr>Podział systemów rozpoznawania chodu</vt:lpstr>
      <vt:lpstr>Zastosowanie chodu jako cechy biometrycznej</vt:lpstr>
      <vt:lpstr>Fazy chodu</vt:lpstr>
      <vt:lpstr>Identyfikacja ludzi za pomocą akcelerometru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Rozpoznawanie chodu  (Gait recognition)</dc:title>
  <dc:creator>AB</dc:creator>
  <cp:lastModifiedBy>AB</cp:lastModifiedBy>
  <cp:revision>1</cp:revision>
  <dcterms:created xsi:type="dcterms:W3CDTF">2019-05-24T18:31:54Z</dcterms:created>
  <dcterms:modified xsi:type="dcterms:W3CDTF">2019-05-24T18:32:46Z</dcterms:modified>
</cp:coreProperties>
</file>